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Average"/>
      <p:regular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Average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Oswald-bold.fntdata"/><Relationship Id="rId6" Type="http://schemas.openxmlformats.org/officeDocument/2006/relationships/slide" Target="slides/slide2.xml"/><Relationship Id="rId18" Type="http://schemas.openxmlformats.org/officeDocument/2006/relationships/font" Target="fonts/Oswal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cb192070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cb192070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cb192070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cb192070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cb192070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cb192070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c7d2fbad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c7d2fba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cb19207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cb19207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cb192070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cb192070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cb192070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cb192070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cb192070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cb192070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cb192070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cb192070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mbria"/>
                <a:ea typeface="Cambria"/>
                <a:cs typeface="Cambria"/>
                <a:sym typeface="Cambria"/>
              </a:rPr>
              <a:t>Older and larger UTXOs can form the base, where they are unlikely to move, while younger and small ones can rest at the “end” as part of the smaller trees. </a:t>
            </a:r>
            <a:endParaRPr sz="12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cb192070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cb192070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cb192070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cb192070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twitter.com/7d5x9/status/1086781698296172546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reddit.com/r/litecoin/comments/7q1fnp/lightning_network_megathread/" TargetMode="External"/><Relationship Id="rId4" Type="http://schemas.openxmlformats.org/officeDocument/2006/relationships/hyperlink" Target="https://www.reddit.com/r/litecoin/comments/7q1fnp/lightning_network_megathread/" TargetMode="External"/><Relationship Id="rId5" Type="http://schemas.openxmlformats.org/officeDocument/2006/relationships/hyperlink" Target="https://graph.lndexplorer.com" TargetMode="External"/><Relationship Id="rId6" Type="http://schemas.openxmlformats.org/officeDocument/2006/relationships/image" Target="../media/image3.png"/><Relationship Id="rId7" Type="http://schemas.openxmlformats.org/officeDocument/2006/relationships/hyperlink" Target="https://explorer.acinq.co" TargetMode="External"/><Relationship Id="rId8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Facing Bitcoin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a few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Atomic Swaps	</a:t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Atomic Swap is a direct exchange of 1 coin for another. This affords a layer of privacy because Chain Analysis would be required across 2 chains and 2 different wallets (each currency has a different wallet) must be linked to each other.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Most chain analysis relies on tracking the amount in each input and output (calculating for fees).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Most atomic Swaps will happen off-chain, using a smart contract called an HTLC.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However, if both currencies use the same cryptographic </a:t>
            </a:r>
            <a:r>
              <a:rPr lang="en"/>
              <a:t>(hashing)</a:t>
            </a:r>
            <a:r>
              <a:rPr lang="en"/>
              <a:t> function and support native HTLCs, Atomic Swaps can be executed on chain. (Decred &lt;&gt; LTC)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239450" y="114775"/>
            <a:ext cx="288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0000"/>
                </a:solidFill>
              </a:rPr>
              <a:t>☭</a:t>
            </a:r>
            <a:r>
              <a:rPr lang="en"/>
              <a:t>  Regulation  </a:t>
            </a:r>
            <a:r>
              <a:rPr lang="en" sz="4000">
                <a:solidFill>
                  <a:srgbClr val="FF0000"/>
                </a:solidFill>
              </a:rPr>
              <a:t>☭</a:t>
            </a:r>
            <a:endParaRPr sz="4000">
              <a:solidFill>
                <a:srgbClr val="FF0000"/>
              </a:solidFill>
            </a:endParaRPr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BitLicense and Ben Lawsky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China’s Ban(s)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Silk Road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An Attack plan: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https://twitter.com/7d5x9/status/1086781698296172546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is Bitcoin?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Speech?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Money?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Securities?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Software?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Dozens of agencies, countries, and departments disagree on what it is, who should regulate it, etc.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Government Cryptocurrencies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Cryptocurrencies, as originally envisioned, are meant to be transparent, decentralized systems. These two properties do not serve governments’ purposes at all.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Limited ability to print money and lie about 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Centralized blockchains are just slower databases.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All spending will be public (how do you bribe, sell arms/drugs)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269600" y="150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7736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Scalability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Block Size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Lightning Network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IOTA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Data Usage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Neutrino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Fungibility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What is Fungibility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How can we achieve it with a blockchain (Monero)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Off-Chain Solutions + Atomic Swaps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Regulation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Bitlicense + Ben Lawsky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ETFs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Legality: Silk Road and Money Laundering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244350" y="14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Scalability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748375"/>
            <a:ext cx="8520600" cy="41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Blockchains are the most inefficient databases to be invented. In order to ensure the legitimacy of each transaction, massive computing power is required. In addition, Bitcoin can only handle 7-10 transactions per second. VISA in comparison, can do 24,000 TPS.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Different teams and chains have proposed different solutions: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BCash (BCH) plans to grow the block size (now at 128MB) to allow for more TXs per block. BTC’s block size is 1MB.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Bitcoin (BTC) has fully implemented a second layer solution called Lightning.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Altcoins try to solve these with more aggressive innovation, but nothing has worked yet. (IOTA, BCash, ETH)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19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00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/>
              </a:rPr>
              <a:t>⚡</a:t>
            </a:r>
            <a:r>
              <a:rPr lang="en"/>
              <a:t> </a:t>
            </a:r>
            <a:r>
              <a:rPr lang="en"/>
              <a:t>Lightning Network </a:t>
            </a:r>
            <a:r>
              <a:rPr lang="en" sz="1700">
                <a:solidFill>
                  <a:srgbClr val="FFFF00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4"/>
              </a:rPr>
              <a:t>⚡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50500" y="1119625"/>
            <a:ext cx="6414600" cy="10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By Joseph Poon, and Thaddeus Dryja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 Second layer solution, meaning not on-chain, but directly tied to it.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To “run lightning”: you must (as of now)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9" name="Google Shape;79;p16"/>
          <p:cNvSpPr txBox="1"/>
          <p:nvPr/>
        </p:nvSpPr>
        <p:spPr>
          <a:xfrm>
            <a:off x="-277775" y="2154925"/>
            <a:ext cx="4613100" cy="27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AutoNum type="alphaLcPeriod"/>
            </a:pPr>
            <a:r>
              <a:rPr lang="en" sz="1300">
                <a:solidFill>
                  <a:schemeClr val="dk2"/>
                </a:solidFill>
              </a:rPr>
              <a:t>Run a full BTC node.  </a:t>
            </a:r>
            <a:endParaRPr sz="1300">
              <a:solidFill>
                <a:schemeClr val="dk2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AutoNum type="alphaLcPeriod"/>
            </a:pPr>
            <a:r>
              <a:rPr lang="en" sz="1300">
                <a:solidFill>
                  <a:schemeClr val="dk2"/>
                </a:solidFill>
              </a:rPr>
              <a:t>Withdraw BTC from a wallet and put it in a LN wallet</a:t>
            </a:r>
            <a:endParaRPr sz="1300">
              <a:solidFill>
                <a:schemeClr val="dk2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AutoNum type="alphaLcPeriod"/>
            </a:pPr>
            <a:r>
              <a:rPr lang="en" sz="1300">
                <a:solidFill>
                  <a:schemeClr val="dk2"/>
                </a:solidFill>
              </a:rPr>
              <a:t>Send it to a smart contract “wallet” which you share with 1 other LN node. This establishes a bidirectional payment channel.</a:t>
            </a:r>
            <a:endParaRPr sz="1300">
              <a:solidFill>
                <a:schemeClr val="dk2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AutoNum type="alphaLcPeriod"/>
            </a:pPr>
            <a:r>
              <a:rPr lang="en" sz="1300">
                <a:solidFill>
                  <a:schemeClr val="dk2"/>
                </a:solidFill>
              </a:rPr>
              <a:t>When both nodes have contributed funds, anyone connected to your nodes (even distantly) can send money through you. Your personal ledger in that channel auto-updates, and any funds you route pay you very small fees. 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23800" y="176775"/>
            <a:ext cx="2175976" cy="1978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428851" y="2698375"/>
            <a:ext cx="3403452" cy="233084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5328700" y="2174050"/>
            <a:ext cx="3451500" cy="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Visualizations of the LN, digital above and geographical below. (links)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Usage	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As of now, the Bitcoin blockchain is over 220GB of data. The ETH blockchain is over 1 TB.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Several developers are worried about the ever increasing costs this imposes on the opening of new nodes.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Already, apps have been developed allowing “light clients”. These allow users to transact and verify payments without storing the entire ledger. Instead, they simply connect to a remote node run by a company.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Two better solutions have been proposed: Neutrino and Utreexo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Neutrino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 honestly don’t know what this is yet. Check back Later.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Utreexo	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17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TLDR: Merkle everything?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Utreexo was conceived by Thaddeus Dryja (inventor of the LN).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Central Idea: Form a merkle root of all existing UTXOs, adding and cutting new ones with each new block. </a:t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325" y="3042525"/>
            <a:ext cx="3921365" cy="193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27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Fungibility	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938550"/>
            <a:ext cx="8520600" cy="36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Fungibility: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The principle that each UTXO (BTC) is interchangeable with every other one. This ensures BTCs are less traceable and of equal value.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to achieve it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Monero &amp; ZCash: Two Altcoins whose main purpose is to achieve a higher level of anonymity, privacy, and break chain analysis heuristics.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CoinJoin (et al.) + Lightning: Many different ways of batching or co-signing TXs and redistributing them to obfuscate ownership.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Atomic Swaps: cross-chain trades allow users’ capital to flow easier and makes it harder to track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371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CoinJoin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393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Users in sets of ~40+ all sign funds over to a collective transaction, which pools all the UTXOs and redistributes them in a random manner to different Public addresses. On the Blockchain, this would look like 40+ people paid 80+ different people (each user’s submitted funds are split into at least 2 separate TXs). </a:t>
            </a:r>
            <a:endParaRPr/>
          </a:p>
        </p:txBody>
      </p:sp>
      <p:sp>
        <p:nvSpPr>
          <p:cNvPr id="114" name="Google Shape;114;p21"/>
          <p:cNvSpPr txBox="1"/>
          <p:nvPr>
            <p:ph type="title"/>
          </p:nvPr>
        </p:nvSpPr>
        <p:spPr>
          <a:xfrm>
            <a:off x="4639500" y="445025"/>
            <a:ext cx="371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Lightning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4427950" y="1152475"/>
            <a:ext cx="4109100" cy="3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Lightning Network, a second layer solution, allows anyone with a Node to route anyone else’s transactions off-chain.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UTXOs sent from a “marked” address can be instantly sent to a different address with no record, and then withdrawn back onto the blockchain.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So far, analysis is “impossible” on the Lightning Network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